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70AD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4" autoAdjust="0"/>
    <p:restoredTop sz="94660"/>
  </p:normalViewPr>
  <p:slideViewPr>
    <p:cSldViewPr snapToGrid="0">
      <p:cViewPr>
        <p:scale>
          <a:sx n="100" d="100"/>
          <a:sy n="100" d="100"/>
        </p:scale>
        <p:origin x="228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12C29-C020-4FC3-A1B7-80F5BD664AE7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AF7B9-7A26-4586-AAB4-4DDF9FE6A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457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12C29-C020-4FC3-A1B7-80F5BD664AE7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AF7B9-7A26-4586-AAB4-4DDF9FE6A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209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12C29-C020-4FC3-A1B7-80F5BD664AE7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AF7B9-7A26-4586-AAB4-4DDF9FE6A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991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12C29-C020-4FC3-A1B7-80F5BD664AE7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AF7B9-7A26-4586-AAB4-4DDF9FE6A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489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12C29-C020-4FC3-A1B7-80F5BD664AE7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AF7B9-7A26-4586-AAB4-4DDF9FE6A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305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12C29-C020-4FC3-A1B7-80F5BD664AE7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AF7B9-7A26-4586-AAB4-4DDF9FE6A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83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12C29-C020-4FC3-A1B7-80F5BD664AE7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AF7B9-7A26-4586-AAB4-4DDF9FE6A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760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12C29-C020-4FC3-A1B7-80F5BD664AE7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AF7B9-7A26-4586-AAB4-4DDF9FE6A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219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12C29-C020-4FC3-A1B7-80F5BD664AE7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AF7B9-7A26-4586-AAB4-4DDF9FE6A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183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12C29-C020-4FC3-A1B7-80F5BD664AE7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AF7B9-7A26-4586-AAB4-4DDF9FE6A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965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12C29-C020-4FC3-A1B7-80F5BD664AE7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AF7B9-7A26-4586-AAB4-4DDF9FE6A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580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12C29-C020-4FC3-A1B7-80F5BD664AE7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2AF7B9-7A26-4586-AAB4-4DDF9FE6A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298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8" name="Group 117"/>
          <p:cNvGrpSpPr/>
          <p:nvPr/>
        </p:nvGrpSpPr>
        <p:grpSpPr>
          <a:xfrm>
            <a:off x="1314450" y="914888"/>
            <a:ext cx="4207718" cy="2220529"/>
            <a:chOff x="1314450" y="914888"/>
            <a:chExt cx="4207718" cy="2220529"/>
          </a:xfrm>
        </p:grpSpPr>
        <p:sp>
          <p:nvSpPr>
            <p:cNvPr id="9" name="Rectangle 8"/>
            <p:cNvSpPr/>
            <p:nvPr/>
          </p:nvSpPr>
          <p:spPr>
            <a:xfrm>
              <a:off x="1314450" y="1145273"/>
              <a:ext cx="186249" cy="231280"/>
            </a:xfrm>
            <a:prstGeom prst="rect">
              <a:avLst/>
            </a:prstGeom>
            <a:solidFill>
              <a:sysClr val="window" lastClr="FFFFFF">
                <a:lumMod val="75000"/>
              </a:sysClr>
            </a:solidFill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algn="ctr" defTabSz="457200"/>
              <a:endParaRPr lang="en-US" sz="600" b="1" kern="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314450" y="1376619"/>
              <a:ext cx="186249" cy="231280"/>
            </a:xfrm>
            <a:prstGeom prst="rect">
              <a:avLst/>
            </a:prstGeom>
            <a:solidFill>
              <a:srgbClr val="70AD47">
                <a:alpha val="50000"/>
              </a:srgbClr>
            </a:solidFill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3</a:t>
              </a:r>
              <a:endParaRPr lang="en-US" sz="600" b="1" kern="0" dirty="0">
                <a:solidFill>
                  <a:prstClr val="black"/>
                </a:solidFill>
                <a:latin typeface="Calibri" panose="020F0502020204030204"/>
              </a:endParaRPr>
            </a:p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Li</a:t>
              </a:r>
              <a:endParaRPr lang="en-US" sz="600" b="1" kern="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314450" y="1607898"/>
              <a:ext cx="186249" cy="231280"/>
            </a:xfrm>
            <a:prstGeom prst="rect">
              <a:avLst/>
            </a:prstGeom>
            <a:solidFill>
              <a:srgbClr val="70AD47">
                <a:alpha val="50000"/>
              </a:srgbClr>
            </a:solidFill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11</a:t>
              </a:r>
            </a:p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Na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314450" y="1839178"/>
              <a:ext cx="186249" cy="231280"/>
            </a:xfrm>
            <a:prstGeom prst="rect">
              <a:avLst/>
            </a:prstGeom>
            <a:solidFill>
              <a:srgbClr val="4472C4">
                <a:alpha val="50000"/>
              </a:srgbClr>
            </a:solidFill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19</a:t>
              </a:r>
            </a:p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K</a:t>
              </a:r>
              <a:endParaRPr lang="en-US" sz="600" b="1" kern="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314450" y="2070458"/>
              <a:ext cx="186249" cy="231280"/>
            </a:xfrm>
            <a:prstGeom prst="rect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37</a:t>
              </a:r>
            </a:p>
            <a:p>
              <a:pPr algn="ctr" defTabSz="457200"/>
              <a:r>
                <a:rPr lang="en-US" sz="600" b="1" kern="0" dirty="0" err="1">
                  <a:solidFill>
                    <a:prstClr val="black"/>
                  </a:solidFill>
                  <a:latin typeface="Calibri" panose="020F0502020204030204"/>
                </a:rPr>
                <a:t>Rb</a:t>
              </a:r>
              <a:endParaRPr lang="en-US" sz="600" b="1" kern="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314450" y="2301738"/>
              <a:ext cx="186249" cy="231280"/>
            </a:xfrm>
            <a:prstGeom prst="rect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55</a:t>
              </a:r>
            </a:p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Cs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500699" y="1376619"/>
              <a:ext cx="186249" cy="231280"/>
            </a:xfrm>
            <a:prstGeom prst="rect">
              <a:avLst/>
            </a:prstGeom>
            <a:solidFill>
              <a:srgbClr val="70AD47">
                <a:alpha val="50000"/>
              </a:srgbClr>
            </a:solidFill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4</a:t>
              </a:r>
              <a:endParaRPr lang="en-US" sz="600" b="1" kern="0" dirty="0">
                <a:solidFill>
                  <a:prstClr val="black"/>
                </a:solidFill>
                <a:latin typeface="Calibri" panose="020F0502020204030204"/>
              </a:endParaRPr>
            </a:p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Be</a:t>
              </a:r>
              <a:endParaRPr lang="en-US" sz="600" b="1" kern="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500699" y="1607898"/>
              <a:ext cx="186249" cy="231280"/>
            </a:xfrm>
            <a:prstGeom prst="rect">
              <a:avLst/>
            </a:prstGeom>
            <a:solidFill>
              <a:srgbClr val="70AD47">
                <a:alpha val="50000"/>
              </a:srgbClr>
            </a:solidFill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12</a:t>
              </a:r>
            </a:p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Mg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500699" y="1839178"/>
              <a:ext cx="186249" cy="231280"/>
            </a:xfrm>
            <a:prstGeom prst="rect">
              <a:avLst/>
            </a:prstGeom>
            <a:solidFill>
              <a:srgbClr val="70AD47">
                <a:alpha val="50000"/>
              </a:srgbClr>
            </a:solidFill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20</a:t>
              </a:r>
            </a:p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Ca</a:t>
              </a: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500699" y="2070458"/>
              <a:ext cx="186249" cy="231280"/>
            </a:xfrm>
            <a:prstGeom prst="rect">
              <a:avLst/>
            </a:prstGeom>
            <a:solidFill>
              <a:srgbClr val="F0FE00">
                <a:alpha val="50000"/>
              </a:srgbClr>
            </a:solidFill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38</a:t>
              </a:r>
            </a:p>
            <a:p>
              <a:pPr algn="ctr" defTabSz="457200"/>
              <a:r>
                <a:rPr lang="en-US" sz="600" b="1" kern="0" dirty="0" err="1">
                  <a:solidFill>
                    <a:prstClr val="black"/>
                  </a:solidFill>
                  <a:latin typeface="Calibri" panose="020F0502020204030204"/>
                </a:rPr>
                <a:t>Sr</a:t>
              </a:r>
              <a:endParaRPr lang="en-US" sz="600" b="1" kern="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500699" y="2301738"/>
              <a:ext cx="186249" cy="231280"/>
            </a:xfrm>
            <a:prstGeom prst="rect">
              <a:avLst/>
            </a:prstGeom>
            <a:solidFill>
              <a:srgbClr val="F0FE00">
                <a:alpha val="50000"/>
              </a:srgbClr>
            </a:solidFill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56</a:t>
              </a:r>
            </a:p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Ba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686947" y="1839178"/>
              <a:ext cx="186249" cy="231280"/>
            </a:xfrm>
            <a:prstGeom prst="rect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algn="ctr" defTabSz="457200"/>
              <a:r>
                <a:rPr lang="en-US" sz="600" b="1" kern="0" dirty="0">
                  <a:solidFill>
                    <a:srgbClr val="FA0000"/>
                  </a:solidFill>
                  <a:latin typeface="Calibri" panose="020F0502020204030204"/>
                </a:rPr>
                <a:t>21</a:t>
              </a:r>
            </a:p>
            <a:p>
              <a:pPr algn="ctr" defTabSz="457200"/>
              <a:r>
                <a:rPr lang="en-US" sz="600" b="1" kern="0" dirty="0" err="1">
                  <a:solidFill>
                    <a:srgbClr val="FA0000"/>
                  </a:solidFill>
                  <a:latin typeface="Calibri" panose="020F0502020204030204"/>
                </a:rPr>
                <a:t>Sc</a:t>
              </a:r>
              <a:endParaRPr lang="en-US" sz="600" b="1" kern="0" dirty="0">
                <a:solidFill>
                  <a:srgbClr val="FA0000"/>
                </a:solidFill>
                <a:latin typeface="Calibri" panose="020F0502020204030204"/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686947" y="2070458"/>
              <a:ext cx="186249" cy="231280"/>
            </a:xfrm>
            <a:prstGeom prst="rect">
              <a:avLst/>
            </a:prstGeom>
            <a:solidFill>
              <a:srgbClr val="ED7D31">
                <a:alpha val="50000"/>
              </a:srgbClr>
            </a:solidFill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39</a:t>
              </a:r>
            </a:p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Y</a:t>
              </a:r>
              <a:endParaRPr lang="en-US" sz="600" b="1" kern="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686947" y="2301738"/>
              <a:ext cx="186249" cy="231280"/>
            </a:xfrm>
            <a:prstGeom prst="rect">
              <a:avLst/>
            </a:prstGeom>
            <a:solidFill>
              <a:srgbClr val="ED7D31">
                <a:alpha val="50000"/>
              </a:srgbClr>
            </a:solidFill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57</a:t>
              </a:r>
            </a:p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La</a:t>
              </a: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1873196" y="1839178"/>
              <a:ext cx="186249" cy="231280"/>
            </a:xfrm>
            <a:prstGeom prst="rect">
              <a:avLst/>
            </a:prstGeom>
            <a:solidFill>
              <a:srgbClr val="F0FE00">
                <a:alpha val="50000"/>
              </a:srgbClr>
            </a:solidFill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22</a:t>
              </a:r>
            </a:p>
            <a:p>
              <a:pPr algn="ctr" defTabSz="457200"/>
              <a:r>
                <a:rPr lang="en-US" sz="600" b="1" kern="0" dirty="0" err="1">
                  <a:solidFill>
                    <a:prstClr val="black"/>
                  </a:solidFill>
                  <a:latin typeface="Calibri" panose="020F0502020204030204"/>
                </a:rPr>
                <a:t>Ti</a:t>
              </a:r>
              <a:endParaRPr lang="en-US" sz="600" b="1" kern="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1873196" y="2070458"/>
              <a:ext cx="186249" cy="231280"/>
            </a:xfrm>
            <a:prstGeom prst="rect">
              <a:avLst/>
            </a:prstGeom>
            <a:solidFill>
              <a:srgbClr val="F0FE00">
                <a:alpha val="50000"/>
              </a:srgbClr>
            </a:solidFill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40</a:t>
              </a:r>
            </a:p>
            <a:p>
              <a:pPr algn="ctr" defTabSz="457200"/>
              <a:r>
                <a:rPr lang="en-US" sz="600" b="1" kern="0" dirty="0" err="1">
                  <a:solidFill>
                    <a:prstClr val="black"/>
                  </a:solidFill>
                  <a:latin typeface="Calibri" panose="020F0502020204030204"/>
                </a:rPr>
                <a:t>Zr</a:t>
              </a:r>
              <a:endParaRPr lang="en-US" sz="600" b="1" kern="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1873196" y="2301738"/>
              <a:ext cx="186249" cy="231280"/>
            </a:xfrm>
            <a:prstGeom prst="rect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72</a:t>
              </a:r>
            </a:p>
            <a:p>
              <a:pPr algn="ctr" defTabSz="457200"/>
              <a:r>
                <a:rPr lang="en-US" sz="600" b="1" kern="0" dirty="0" err="1">
                  <a:solidFill>
                    <a:prstClr val="black"/>
                  </a:solidFill>
                  <a:latin typeface="Calibri" panose="020F0502020204030204"/>
                </a:rPr>
                <a:t>Hf</a:t>
              </a:r>
              <a:endParaRPr lang="en-US" sz="600" b="1" kern="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2059444" y="1839178"/>
              <a:ext cx="186249" cy="231280"/>
            </a:xfrm>
            <a:prstGeom prst="rect">
              <a:avLst/>
            </a:prstGeom>
            <a:solidFill>
              <a:srgbClr val="F0FE00">
                <a:alpha val="50000"/>
              </a:srgbClr>
            </a:solidFill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23</a:t>
              </a:r>
            </a:p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V</a:t>
              </a:r>
              <a:endParaRPr lang="en-US" sz="600" b="1" kern="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2059444" y="2070458"/>
              <a:ext cx="186249" cy="231280"/>
            </a:xfrm>
            <a:prstGeom prst="rect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41</a:t>
              </a:r>
            </a:p>
            <a:p>
              <a:pPr algn="ctr" defTabSz="457200"/>
              <a:r>
                <a:rPr lang="en-US" sz="600" b="1" kern="0" dirty="0" err="1">
                  <a:solidFill>
                    <a:prstClr val="black"/>
                  </a:solidFill>
                  <a:latin typeface="Calibri" panose="020F0502020204030204"/>
                </a:rPr>
                <a:t>Nb</a:t>
              </a:r>
              <a:endParaRPr lang="en-US" sz="600" b="1" kern="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2059444" y="2301738"/>
              <a:ext cx="186249" cy="231280"/>
            </a:xfrm>
            <a:prstGeom prst="rect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73</a:t>
              </a:r>
            </a:p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Ta</a:t>
              </a: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2245693" y="1839178"/>
              <a:ext cx="186249" cy="231280"/>
            </a:xfrm>
            <a:prstGeom prst="rect">
              <a:avLst/>
            </a:prstGeom>
            <a:solidFill>
              <a:srgbClr val="F0FE00">
                <a:alpha val="50000"/>
              </a:srgbClr>
            </a:solidFill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24</a:t>
              </a:r>
            </a:p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Cr</a:t>
              </a: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2245693" y="2070458"/>
              <a:ext cx="186249" cy="231280"/>
            </a:xfrm>
            <a:prstGeom prst="rect">
              <a:avLst/>
            </a:prstGeom>
            <a:solidFill>
              <a:srgbClr val="F0FE00">
                <a:alpha val="50000"/>
              </a:srgbClr>
            </a:solidFill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42</a:t>
              </a:r>
            </a:p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Mo</a:t>
              </a: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2245693" y="2301738"/>
              <a:ext cx="186249" cy="231280"/>
            </a:xfrm>
            <a:prstGeom prst="rect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74</a:t>
              </a:r>
            </a:p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W</a:t>
              </a:r>
              <a:endParaRPr lang="en-US" sz="600" b="1" kern="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2431941" y="1839178"/>
              <a:ext cx="186249" cy="231280"/>
            </a:xfrm>
            <a:prstGeom prst="rect">
              <a:avLst/>
            </a:prstGeom>
            <a:solidFill>
              <a:srgbClr val="F0FE00">
                <a:alpha val="50000"/>
              </a:srgbClr>
            </a:solidFill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25</a:t>
              </a:r>
            </a:p>
            <a:p>
              <a:pPr algn="ctr" defTabSz="457200"/>
              <a:r>
                <a:rPr lang="en-US" sz="600" b="1" kern="0" dirty="0" err="1">
                  <a:solidFill>
                    <a:prstClr val="black"/>
                  </a:solidFill>
                  <a:latin typeface="Calibri" panose="020F0502020204030204"/>
                </a:rPr>
                <a:t>Mn</a:t>
              </a:r>
              <a:endParaRPr lang="en-US" sz="600" b="1" kern="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2431941" y="2070458"/>
              <a:ext cx="186249" cy="231280"/>
            </a:xfrm>
            <a:prstGeom prst="rect">
              <a:avLst/>
            </a:prstGeom>
            <a:solidFill>
              <a:sysClr val="window" lastClr="FFFFFF">
                <a:lumMod val="75000"/>
              </a:sysClr>
            </a:solidFill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algn="ctr" defTabSz="457200"/>
              <a:endParaRPr lang="en-US" sz="600" b="1" kern="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2431941" y="2301738"/>
              <a:ext cx="186249" cy="231280"/>
            </a:xfrm>
            <a:prstGeom prst="rect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75</a:t>
              </a:r>
            </a:p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Re</a:t>
              </a: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2618190" y="1839178"/>
              <a:ext cx="186249" cy="231280"/>
            </a:xfrm>
            <a:prstGeom prst="rect">
              <a:avLst/>
            </a:prstGeom>
            <a:solidFill>
              <a:srgbClr val="70AD47">
                <a:alpha val="50000"/>
              </a:srgbClr>
            </a:solidFill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26</a:t>
              </a:r>
            </a:p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Fe</a:t>
              </a: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2618190" y="2070458"/>
              <a:ext cx="186249" cy="231280"/>
            </a:xfrm>
            <a:prstGeom prst="rect">
              <a:avLst/>
            </a:prstGeom>
            <a:solidFill>
              <a:srgbClr val="FFFF00">
                <a:alpha val="50000"/>
              </a:srgbClr>
            </a:solidFill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44</a:t>
              </a:r>
            </a:p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Ru</a:t>
              </a: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2618190" y="2301738"/>
              <a:ext cx="186249" cy="231280"/>
            </a:xfrm>
            <a:prstGeom prst="rect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76</a:t>
              </a:r>
            </a:p>
            <a:p>
              <a:pPr algn="ctr" defTabSz="457200"/>
              <a:r>
                <a:rPr lang="en-US" sz="600" b="1" kern="0" dirty="0" err="1">
                  <a:solidFill>
                    <a:prstClr val="black"/>
                  </a:solidFill>
                  <a:latin typeface="Calibri" panose="020F0502020204030204"/>
                </a:rPr>
                <a:t>Os</a:t>
              </a:r>
              <a:endParaRPr lang="en-US" sz="600" b="1" kern="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2804438" y="1839178"/>
              <a:ext cx="186249" cy="231280"/>
            </a:xfrm>
            <a:prstGeom prst="rect">
              <a:avLst/>
            </a:prstGeom>
            <a:solidFill>
              <a:srgbClr val="F0FE00">
                <a:alpha val="50000"/>
              </a:srgbClr>
            </a:solidFill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27</a:t>
              </a:r>
            </a:p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Co</a:t>
              </a: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2804438" y="2070458"/>
              <a:ext cx="186249" cy="231280"/>
            </a:xfrm>
            <a:prstGeom prst="rect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algn="ctr" defTabSz="457200"/>
              <a:r>
                <a:rPr lang="en-US" sz="600" b="1" kern="0" dirty="0">
                  <a:solidFill>
                    <a:srgbClr val="FA0000"/>
                  </a:solidFill>
                  <a:latin typeface="Calibri" panose="020F0502020204030204"/>
                </a:rPr>
                <a:t>45</a:t>
              </a:r>
            </a:p>
            <a:p>
              <a:pPr algn="ctr" defTabSz="457200"/>
              <a:r>
                <a:rPr lang="en-US" sz="600" b="1" kern="0" dirty="0">
                  <a:solidFill>
                    <a:srgbClr val="FA0000"/>
                  </a:solidFill>
                  <a:latin typeface="Calibri" panose="020F0502020204030204"/>
                </a:rPr>
                <a:t>Rh</a:t>
              </a: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2804438" y="2301738"/>
              <a:ext cx="186249" cy="231280"/>
            </a:xfrm>
            <a:prstGeom prst="rect">
              <a:avLst/>
            </a:prstGeom>
            <a:solidFill>
              <a:srgbClr val="FFFF00">
                <a:alpha val="50000"/>
              </a:srgbClr>
            </a:solidFill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77</a:t>
              </a:r>
            </a:p>
            <a:p>
              <a:pPr algn="ctr" defTabSz="457200"/>
              <a:r>
                <a:rPr lang="en-US" sz="600" b="1" kern="0" dirty="0" err="1">
                  <a:solidFill>
                    <a:prstClr val="black"/>
                  </a:solidFill>
                  <a:latin typeface="Calibri" panose="020F0502020204030204"/>
                </a:rPr>
                <a:t>Ir</a:t>
              </a:r>
              <a:endParaRPr lang="en-US" sz="600" b="1" kern="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2990687" y="1839178"/>
              <a:ext cx="186249" cy="231280"/>
            </a:xfrm>
            <a:prstGeom prst="rect">
              <a:avLst/>
            </a:prstGeom>
            <a:solidFill>
              <a:srgbClr val="F0FE00">
                <a:alpha val="50000"/>
              </a:srgbClr>
            </a:solidFill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28</a:t>
              </a:r>
            </a:p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Ni</a:t>
              </a: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2990687" y="2070458"/>
              <a:ext cx="186249" cy="231280"/>
            </a:xfrm>
            <a:prstGeom prst="rect">
              <a:avLst/>
            </a:prstGeom>
            <a:solidFill>
              <a:srgbClr val="FFFF00">
                <a:alpha val="50000"/>
              </a:srgbClr>
            </a:solidFill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46</a:t>
              </a:r>
            </a:p>
            <a:p>
              <a:pPr algn="ctr" defTabSz="457200"/>
              <a:r>
                <a:rPr lang="en-US" sz="600" b="1" kern="0" dirty="0" err="1">
                  <a:solidFill>
                    <a:prstClr val="black"/>
                  </a:solidFill>
                  <a:latin typeface="Calibri" panose="020F0502020204030204"/>
                </a:rPr>
                <a:t>Pd</a:t>
              </a:r>
              <a:endParaRPr lang="en-US" sz="600" b="1" kern="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2990687" y="2301738"/>
              <a:ext cx="186249" cy="231280"/>
            </a:xfrm>
            <a:prstGeom prst="rect">
              <a:avLst/>
            </a:prstGeom>
            <a:solidFill>
              <a:srgbClr val="FFFF00">
                <a:alpha val="50000"/>
              </a:srgbClr>
            </a:solidFill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78</a:t>
              </a:r>
            </a:p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Pt</a:t>
              </a: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3176935" y="1839178"/>
              <a:ext cx="186249" cy="231280"/>
            </a:xfrm>
            <a:prstGeom prst="rect">
              <a:avLst/>
            </a:prstGeom>
            <a:solidFill>
              <a:srgbClr val="F0FE00">
                <a:alpha val="50000"/>
              </a:srgbClr>
            </a:solidFill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29</a:t>
              </a:r>
            </a:p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Cu</a:t>
              </a: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3176935" y="2070458"/>
              <a:ext cx="186249" cy="231280"/>
            </a:xfrm>
            <a:prstGeom prst="rect">
              <a:avLst/>
            </a:prstGeom>
            <a:solidFill>
              <a:srgbClr val="70AD47">
                <a:alpha val="50000"/>
              </a:srgbClr>
            </a:solidFill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47</a:t>
              </a:r>
            </a:p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Ag</a:t>
              </a: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3176935" y="2301738"/>
              <a:ext cx="186249" cy="231280"/>
            </a:xfrm>
            <a:prstGeom prst="rect">
              <a:avLst/>
            </a:prstGeom>
            <a:solidFill>
              <a:srgbClr val="FFFF00">
                <a:alpha val="50000"/>
              </a:srgbClr>
            </a:solidFill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79</a:t>
              </a:r>
            </a:p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Au</a:t>
              </a: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3363184" y="1839178"/>
              <a:ext cx="186249" cy="231280"/>
            </a:xfrm>
            <a:prstGeom prst="rect">
              <a:avLst/>
            </a:prstGeom>
            <a:solidFill>
              <a:srgbClr val="F0FE00">
                <a:alpha val="50000"/>
              </a:srgbClr>
            </a:solidFill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30</a:t>
              </a:r>
            </a:p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Zn</a:t>
              </a: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3363184" y="2070458"/>
              <a:ext cx="186249" cy="231280"/>
            </a:xfrm>
            <a:prstGeom prst="rect">
              <a:avLst/>
            </a:prstGeom>
            <a:solidFill>
              <a:srgbClr val="F0FE00">
                <a:alpha val="50000"/>
              </a:srgbClr>
            </a:solidFill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48</a:t>
              </a:r>
            </a:p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Cd</a:t>
              </a: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3363184" y="2301738"/>
              <a:ext cx="186249" cy="231280"/>
            </a:xfrm>
            <a:prstGeom prst="rect">
              <a:avLst/>
            </a:prstGeom>
            <a:solidFill>
              <a:srgbClr val="ED7D31">
                <a:alpha val="50000"/>
              </a:srgbClr>
            </a:solidFill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80</a:t>
              </a:r>
            </a:p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Hg</a:t>
              </a: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3549432" y="1376619"/>
              <a:ext cx="186249" cy="231280"/>
            </a:xfrm>
            <a:prstGeom prst="rect">
              <a:avLst/>
            </a:prstGeom>
            <a:solidFill>
              <a:srgbClr val="4F85FF">
                <a:alpha val="50000"/>
              </a:srgbClr>
            </a:solidFill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5</a:t>
              </a:r>
              <a:endParaRPr lang="en-US" sz="600" b="1" kern="0" dirty="0">
                <a:solidFill>
                  <a:prstClr val="black"/>
                </a:solidFill>
                <a:latin typeface="Calibri" panose="020F0502020204030204"/>
              </a:endParaRPr>
            </a:p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B</a:t>
              </a: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3549432" y="1607898"/>
              <a:ext cx="186249" cy="231280"/>
            </a:xfrm>
            <a:prstGeom prst="rect">
              <a:avLst/>
            </a:prstGeom>
            <a:solidFill>
              <a:srgbClr val="70AD47">
                <a:alpha val="50000"/>
              </a:srgbClr>
            </a:solidFill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13</a:t>
              </a:r>
            </a:p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Al</a:t>
              </a: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3549432" y="1839178"/>
              <a:ext cx="186249" cy="231280"/>
            </a:xfrm>
            <a:prstGeom prst="rect">
              <a:avLst/>
            </a:prstGeom>
            <a:solidFill>
              <a:srgbClr val="F0FE00">
                <a:alpha val="50000"/>
              </a:srgbClr>
            </a:solidFill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31</a:t>
              </a:r>
            </a:p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Ga</a:t>
              </a: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3549432" y="2070458"/>
              <a:ext cx="186249" cy="231280"/>
            </a:xfrm>
            <a:prstGeom prst="rect">
              <a:avLst/>
            </a:prstGeom>
            <a:solidFill>
              <a:srgbClr val="FFFF00">
                <a:alpha val="50000"/>
              </a:srgbClr>
            </a:solidFill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49</a:t>
              </a:r>
            </a:p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In</a:t>
              </a: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3549432" y="2301738"/>
              <a:ext cx="186249" cy="231280"/>
            </a:xfrm>
            <a:prstGeom prst="rect">
              <a:avLst/>
            </a:prstGeom>
            <a:solidFill>
              <a:srgbClr val="F0FE00">
                <a:alpha val="50000"/>
              </a:srgbClr>
            </a:solidFill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81</a:t>
              </a:r>
            </a:p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Tl</a:t>
              </a: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3735681" y="1376619"/>
              <a:ext cx="186249" cy="231280"/>
            </a:xfrm>
            <a:prstGeom prst="rect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6</a:t>
              </a:r>
              <a:endParaRPr lang="en-US" sz="600" b="1" kern="0" dirty="0">
                <a:solidFill>
                  <a:prstClr val="black"/>
                </a:solidFill>
                <a:latin typeface="Calibri" panose="020F0502020204030204"/>
              </a:endParaRPr>
            </a:p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C</a:t>
              </a: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3735681" y="1607898"/>
              <a:ext cx="186249" cy="231280"/>
            </a:xfrm>
            <a:prstGeom prst="rect">
              <a:avLst/>
            </a:prstGeom>
            <a:solidFill>
              <a:srgbClr val="4472C4">
                <a:alpha val="50000"/>
              </a:srgbClr>
            </a:solidFill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14</a:t>
              </a:r>
            </a:p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Si</a:t>
              </a: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3735681" y="1839178"/>
              <a:ext cx="186249" cy="231280"/>
            </a:xfrm>
            <a:prstGeom prst="rect">
              <a:avLst/>
            </a:prstGeom>
            <a:solidFill>
              <a:srgbClr val="F0FE00">
                <a:alpha val="50000"/>
              </a:srgbClr>
            </a:solidFill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32</a:t>
              </a:r>
            </a:p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Ge</a:t>
              </a: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3735681" y="2070458"/>
              <a:ext cx="186249" cy="231280"/>
            </a:xfrm>
            <a:prstGeom prst="rect">
              <a:avLst/>
            </a:prstGeom>
            <a:solidFill>
              <a:srgbClr val="70AD47">
                <a:alpha val="49804"/>
              </a:srgbClr>
            </a:solidFill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50</a:t>
              </a:r>
            </a:p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Sn</a:t>
              </a: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3735681" y="2301738"/>
              <a:ext cx="186249" cy="231280"/>
            </a:xfrm>
            <a:prstGeom prst="rect">
              <a:avLst/>
            </a:prstGeom>
            <a:solidFill>
              <a:srgbClr val="FFFF00">
                <a:alpha val="50000"/>
              </a:srgbClr>
            </a:solidFill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82</a:t>
              </a:r>
            </a:p>
            <a:p>
              <a:pPr algn="ctr" defTabSz="457200"/>
              <a:r>
                <a:rPr lang="en-US" sz="600" b="1" kern="0" dirty="0" err="1">
                  <a:solidFill>
                    <a:prstClr val="black"/>
                  </a:solidFill>
                  <a:latin typeface="Calibri" panose="020F0502020204030204"/>
                </a:rPr>
                <a:t>Pb</a:t>
              </a:r>
              <a:endParaRPr lang="en-US" sz="600" b="1" kern="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3921929" y="1376619"/>
              <a:ext cx="186249" cy="231280"/>
            </a:xfrm>
            <a:prstGeom prst="rect">
              <a:avLst/>
            </a:prstGeom>
            <a:solidFill>
              <a:sysClr val="window" lastClr="FFFFFF">
                <a:lumMod val="75000"/>
              </a:sysClr>
            </a:solidFill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algn="ctr" defTabSz="457200"/>
              <a:endParaRPr lang="en-US" sz="600" b="1" kern="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3921929" y="1607898"/>
              <a:ext cx="186249" cy="231280"/>
            </a:xfrm>
            <a:prstGeom prst="rect">
              <a:avLst/>
            </a:prstGeom>
            <a:solidFill>
              <a:srgbClr val="70AD47">
                <a:alpha val="50000"/>
              </a:srgbClr>
            </a:solidFill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15</a:t>
              </a:r>
            </a:p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P</a:t>
              </a:r>
              <a:endParaRPr lang="en-US" sz="600" b="1" kern="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3921929" y="1839178"/>
              <a:ext cx="186249" cy="231280"/>
            </a:xfrm>
            <a:prstGeom prst="rect">
              <a:avLst/>
            </a:prstGeom>
            <a:solidFill>
              <a:srgbClr val="F0FE00">
                <a:alpha val="50000"/>
              </a:srgbClr>
            </a:solidFill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33</a:t>
              </a:r>
            </a:p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As</a:t>
              </a: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3921929" y="2070458"/>
              <a:ext cx="186249" cy="231280"/>
            </a:xfrm>
            <a:prstGeom prst="rect">
              <a:avLst/>
            </a:prstGeom>
            <a:solidFill>
              <a:srgbClr val="F0FE00">
                <a:alpha val="50000"/>
              </a:srgbClr>
            </a:solidFill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51</a:t>
              </a:r>
            </a:p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Sb</a:t>
              </a: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3921929" y="2301738"/>
              <a:ext cx="186249" cy="231280"/>
            </a:xfrm>
            <a:prstGeom prst="rect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algn="ctr" defTabSz="457200"/>
              <a:r>
                <a:rPr lang="en-US" sz="600" b="1" kern="0" dirty="0">
                  <a:solidFill>
                    <a:srgbClr val="FA0000"/>
                  </a:solidFill>
                  <a:latin typeface="Calibri" panose="020F0502020204030204"/>
                </a:rPr>
                <a:t>83</a:t>
              </a:r>
            </a:p>
            <a:p>
              <a:pPr algn="ctr" defTabSz="457200"/>
              <a:r>
                <a:rPr lang="en-US" sz="600" b="1" kern="0" dirty="0">
                  <a:solidFill>
                    <a:srgbClr val="FA0000"/>
                  </a:solidFill>
                  <a:latin typeface="Calibri" panose="020F0502020204030204"/>
                </a:rPr>
                <a:t>Bi</a:t>
              </a: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4108178" y="1376619"/>
              <a:ext cx="186249" cy="231280"/>
            </a:xfrm>
            <a:prstGeom prst="rect">
              <a:avLst/>
            </a:prstGeom>
            <a:solidFill>
              <a:sysClr val="window" lastClr="FFFFFF">
                <a:lumMod val="75000"/>
              </a:sysClr>
            </a:solidFill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algn="ctr" defTabSz="457200"/>
              <a:endParaRPr lang="en-US" sz="600" b="1" kern="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4108178" y="1607898"/>
              <a:ext cx="186249" cy="231280"/>
            </a:xfrm>
            <a:prstGeom prst="rect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16</a:t>
              </a:r>
            </a:p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S</a:t>
              </a:r>
              <a:endParaRPr lang="en-US" sz="600" b="1" kern="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4108178" y="1839178"/>
              <a:ext cx="186249" cy="231280"/>
            </a:xfrm>
            <a:prstGeom prst="rect">
              <a:avLst/>
            </a:prstGeom>
            <a:solidFill>
              <a:srgbClr val="70AD47">
                <a:alpha val="50000"/>
              </a:srgbClr>
            </a:solidFill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34</a:t>
              </a:r>
            </a:p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Se</a:t>
              </a: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4108178" y="2070458"/>
              <a:ext cx="186249" cy="231280"/>
            </a:xfrm>
            <a:prstGeom prst="rect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52</a:t>
              </a:r>
            </a:p>
            <a:p>
              <a:pPr algn="ctr" defTabSz="457200"/>
              <a:r>
                <a:rPr lang="en-US" sz="600" b="1" kern="0" dirty="0" err="1">
                  <a:solidFill>
                    <a:prstClr val="black"/>
                  </a:solidFill>
                  <a:latin typeface="Calibri" panose="020F0502020204030204"/>
                </a:rPr>
                <a:t>Te</a:t>
              </a:r>
              <a:endParaRPr lang="en-US" sz="600" b="1" kern="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4108178" y="2301738"/>
              <a:ext cx="186249" cy="231280"/>
            </a:xfrm>
            <a:prstGeom prst="rect">
              <a:avLst/>
            </a:prstGeom>
            <a:solidFill>
              <a:sysClr val="window" lastClr="FFFFFF">
                <a:lumMod val="75000"/>
              </a:sysClr>
            </a:solidFill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algn="ctr" defTabSz="457200"/>
              <a:endParaRPr lang="en-US" sz="600" b="1" kern="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4294426" y="1376619"/>
              <a:ext cx="186249" cy="231280"/>
            </a:xfrm>
            <a:prstGeom prst="rect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9</a:t>
              </a:r>
              <a:endParaRPr lang="en-US" sz="600" b="1" kern="0" dirty="0">
                <a:solidFill>
                  <a:prstClr val="black"/>
                </a:solidFill>
                <a:latin typeface="Calibri" panose="020F0502020204030204"/>
              </a:endParaRPr>
            </a:p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F</a:t>
              </a: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4294426" y="1607898"/>
              <a:ext cx="186249" cy="231280"/>
            </a:xfrm>
            <a:prstGeom prst="rect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17</a:t>
              </a:r>
            </a:p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Cl</a:t>
              </a: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4294426" y="1839178"/>
              <a:ext cx="186249" cy="231280"/>
            </a:xfrm>
            <a:prstGeom prst="rect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35</a:t>
              </a:r>
            </a:p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Br</a:t>
              </a: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4294426" y="2070458"/>
              <a:ext cx="186249" cy="231280"/>
            </a:xfrm>
            <a:prstGeom prst="rect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53</a:t>
              </a:r>
            </a:p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I</a:t>
              </a:r>
              <a:endParaRPr lang="en-US" sz="600" b="1" kern="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4294426" y="2301738"/>
              <a:ext cx="186249" cy="231280"/>
            </a:xfrm>
            <a:prstGeom prst="rect">
              <a:avLst/>
            </a:prstGeom>
            <a:solidFill>
              <a:sysClr val="window" lastClr="FFFFFF">
                <a:lumMod val="75000"/>
              </a:sysClr>
            </a:solidFill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algn="ctr" defTabSz="457200"/>
              <a:endParaRPr lang="en-US" sz="600" b="1" kern="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4480675" y="1145273"/>
              <a:ext cx="186249" cy="231280"/>
            </a:xfrm>
            <a:prstGeom prst="rect">
              <a:avLst/>
            </a:prstGeom>
            <a:solidFill>
              <a:sysClr val="window" lastClr="FFFFFF">
                <a:lumMod val="75000"/>
              </a:sysClr>
            </a:solidFill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algn="ctr" defTabSz="457200"/>
              <a:endParaRPr lang="en-US" sz="600" b="1" kern="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4480675" y="1376619"/>
              <a:ext cx="186249" cy="231280"/>
            </a:xfrm>
            <a:prstGeom prst="rect">
              <a:avLst/>
            </a:prstGeom>
            <a:solidFill>
              <a:sysClr val="window" lastClr="FFFFFF">
                <a:lumMod val="75000"/>
              </a:sysClr>
            </a:solidFill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algn="ctr" defTabSz="457200"/>
              <a:endParaRPr lang="en-US" sz="600" b="1" kern="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7" name="Rectangle 76"/>
            <p:cNvSpPr/>
            <p:nvPr/>
          </p:nvSpPr>
          <p:spPr>
            <a:xfrm>
              <a:off x="4480675" y="1607898"/>
              <a:ext cx="186249" cy="231280"/>
            </a:xfrm>
            <a:prstGeom prst="rect">
              <a:avLst/>
            </a:prstGeom>
            <a:solidFill>
              <a:sysClr val="window" lastClr="FFFFFF">
                <a:lumMod val="75000"/>
              </a:sysClr>
            </a:solidFill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algn="ctr" defTabSz="457200"/>
              <a:endParaRPr lang="en-US" sz="600" b="1" kern="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8" name="Rectangle 77"/>
            <p:cNvSpPr/>
            <p:nvPr/>
          </p:nvSpPr>
          <p:spPr>
            <a:xfrm>
              <a:off x="4480675" y="1839178"/>
              <a:ext cx="186249" cy="231280"/>
            </a:xfrm>
            <a:prstGeom prst="rect">
              <a:avLst/>
            </a:prstGeom>
            <a:solidFill>
              <a:sysClr val="window" lastClr="FFFFFF">
                <a:lumMod val="75000"/>
              </a:sysClr>
            </a:solidFill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algn="ctr" defTabSz="457200"/>
              <a:endParaRPr lang="en-US" sz="600" b="1" kern="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9" name="Rectangle 78"/>
            <p:cNvSpPr/>
            <p:nvPr/>
          </p:nvSpPr>
          <p:spPr>
            <a:xfrm>
              <a:off x="4480675" y="2070458"/>
              <a:ext cx="186249" cy="231280"/>
            </a:xfrm>
            <a:prstGeom prst="rect">
              <a:avLst/>
            </a:prstGeom>
            <a:solidFill>
              <a:sysClr val="window" lastClr="FFFFFF">
                <a:lumMod val="75000"/>
              </a:sysClr>
            </a:solidFill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algn="ctr" defTabSz="457200"/>
              <a:endParaRPr lang="en-US" sz="600" b="1" kern="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80" name="Rectangle 79"/>
            <p:cNvSpPr/>
            <p:nvPr/>
          </p:nvSpPr>
          <p:spPr>
            <a:xfrm>
              <a:off x="4480675" y="2301738"/>
              <a:ext cx="186249" cy="231280"/>
            </a:xfrm>
            <a:prstGeom prst="rect">
              <a:avLst/>
            </a:prstGeom>
            <a:solidFill>
              <a:sysClr val="window" lastClr="FFFFFF">
                <a:lumMod val="75000"/>
              </a:sysClr>
            </a:solidFill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algn="ctr" defTabSz="457200"/>
              <a:endParaRPr lang="en-US" sz="600" b="1" kern="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81" name="Rectangle 80"/>
            <p:cNvSpPr/>
            <p:nvPr/>
          </p:nvSpPr>
          <p:spPr>
            <a:xfrm>
              <a:off x="1878677" y="2672857"/>
              <a:ext cx="186249" cy="231280"/>
            </a:xfrm>
            <a:prstGeom prst="rect">
              <a:avLst/>
            </a:prstGeom>
            <a:solidFill>
              <a:srgbClr val="ED7D31">
                <a:alpha val="50000"/>
              </a:srgbClr>
            </a:solidFill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58</a:t>
              </a:r>
            </a:p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Ce</a:t>
              </a:r>
              <a:endParaRPr lang="en-US" sz="600" b="1" kern="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1878677" y="2904137"/>
              <a:ext cx="186249" cy="231280"/>
            </a:xfrm>
            <a:prstGeom prst="rect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90</a:t>
              </a:r>
            </a:p>
            <a:p>
              <a:pPr algn="ctr" defTabSz="457200"/>
              <a:r>
                <a:rPr lang="en-US" sz="600" b="1" kern="0" dirty="0" err="1">
                  <a:solidFill>
                    <a:prstClr val="black"/>
                  </a:solidFill>
                  <a:latin typeface="Calibri" panose="020F0502020204030204"/>
                </a:rPr>
                <a:t>Th</a:t>
              </a:r>
              <a:endParaRPr lang="en-US" sz="600" b="1" kern="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2064926" y="2672857"/>
              <a:ext cx="186249" cy="231280"/>
            </a:xfrm>
            <a:prstGeom prst="rect">
              <a:avLst/>
            </a:prstGeom>
            <a:solidFill>
              <a:srgbClr val="FF0000">
                <a:alpha val="49804"/>
              </a:srgbClr>
            </a:solidFill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59</a:t>
              </a:r>
            </a:p>
            <a:p>
              <a:pPr algn="ctr" defTabSz="457200"/>
              <a:r>
                <a:rPr lang="en-US" sz="600" b="1" kern="0" dirty="0" err="1">
                  <a:solidFill>
                    <a:prstClr val="black"/>
                  </a:solidFill>
                  <a:latin typeface="Calibri" panose="020F0502020204030204"/>
                </a:rPr>
                <a:t>Pr</a:t>
              </a:r>
              <a:endParaRPr lang="en-US" sz="600" b="1" kern="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84" name="Rectangle 83"/>
            <p:cNvSpPr/>
            <p:nvPr/>
          </p:nvSpPr>
          <p:spPr>
            <a:xfrm>
              <a:off x="2064926" y="2904137"/>
              <a:ext cx="186249" cy="231280"/>
            </a:xfrm>
            <a:prstGeom prst="rect">
              <a:avLst/>
            </a:prstGeom>
            <a:solidFill>
              <a:sysClr val="window" lastClr="FFFFFF">
                <a:lumMod val="75000"/>
              </a:sysClr>
            </a:solidFill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algn="ctr" defTabSz="457200"/>
              <a:endParaRPr lang="en-US" sz="600" b="1" kern="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2251174" y="2672857"/>
              <a:ext cx="186249" cy="231280"/>
            </a:xfrm>
            <a:prstGeom prst="rect">
              <a:avLst/>
            </a:prstGeom>
            <a:solidFill>
              <a:srgbClr val="ED7D31">
                <a:alpha val="50000"/>
              </a:srgbClr>
            </a:solidFill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60</a:t>
              </a:r>
              <a:endParaRPr lang="en-US" sz="600" b="1" kern="0" dirty="0">
                <a:solidFill>
                  <a:prstClr val="black"/>
                </a:solidFill>
                <a:latin typeface="Calibri" panose="020F0502020204030204"/>
              </a:endParaRPr>
            </a:p>
            <a:p>
              <a:pPr algn="ctr" defTabSz="457200"/>
              <a:r>
                <a:rPr lang="en-US" sz="600" b="1" kern="0" dirty="0" err="1">
                  <a:solidFill>
                    <a:prstClr val="black"/>
                  </a:solidFill>
                  <a:latin typeface="Calibri" panose="020F0502020204030204"/>
                </a:rPr>
                <a:t>Nd</a:t>
              </a:r>
              <a:endParaRPr lang="en-US" sz="600" b="1" kern="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86" name="Rectangle 85"/>
            <p:cNvSpPr/>
            <p:nvPr/>
          </p:nvSpPr>
          <p:spPr>
            <a:xfrm>
              <a:off x="2251174" y="2904137"/>
              <a:ext cx="186249" cy="231280"/>
            </a:xfrm>
            <a:prstGeom prst="rect">
              <a:avLst/>
            </a:prstGeom>
            <a:solidFill>
              <a:srgbClr val="ED7D31">
                <a:alpha val="50000"/>
              </a:srgbClr>
            </a:solidFill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92</a:t>
              </a:r>
            </a:p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U</a:t>
              </a:r>
            </a:p>
          </p:txBody>
        </p:sp>
        <p:sp>
          <p:nvSpPr>
            <p:cNvPr id="87" name="Rectangle 86"/>
            <p:cNvSpPr/>
            <p:nvPr/>
          </p:nvSpPr>
          <p:spPr>
            <a:xfrm>
              <a:off x="2437423" y="2672857"/>
              <a:ext cx="186249" cy="231280"/>
            </a:xfrm>
            <a:prstGeom prst="rect">
              <a:avLst/>
            </a:prstGeom>
            <a:solidFill>
              <a:sysClr val="window" lastClr="FFFFFF">
                <a:lumMod val="75000"/>
              </a:sysClr>
            </a:solidFill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algn="ctr" defTabSz="457200"/>
              <a:endParaRPr lang="en-US" sz="600" b="1" kern="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88" name="Rectangle 87"/>
            <p:cNvSpPr/>
            <p:nvPr/>
          </p:nvSpPr>
          <p:spPr>
            <a:xfrm>
              <a:off x="2437423" y="2904137"/>
              <a:ext cx="186249" cy="231280"/>
            </a:xfrm>
            <a:prstGeom prst="rect">
              <a:avLst/>
            </a:prstGeom>
            <a:solidFill>
              <a:sysClr val="window" lastClr="FFFFFF">
                <a:lumMod val="75000"/>
              </a:sysClr>
            </a:solidFill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algn="ctr" defTabSz="457200"/>
              <a:endParaRPr lang="en-US" sz="600" b="1" kern="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89" name="Rectangle 88"/>
            <p:cNvSpPr/>
            <p:nvPr/>
          </p:nvSpPr>
          <p:spPr>
            <a:xfrm>
              <a:off x="2623671" y="2672857"/>
              <a:ext cx="186249" cy="231280"/>
            </a:xfrm>
            <a:prstGeom prst="rect">
              <a:avLst/>
            </a:prstGeom>
            <a:solidFill>
              <a:srgbClr val="ED7D31">
                <a:alpha val="50000"/>
              </a:srgbClr>
            </a:solidFill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62</a:t>
              </a:r>
            </a:p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Sm</a:t>
              </a:r>
              <a:endParaRPr lang="en-US" sz="600" b="1" kern="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0" name="Rectangle 89"/>
            <p:cNvSpPr/>
            <p:nvPr/>
          </p:nvSpPr>
          <p:spPr>
            <a:xfrm>
              <a:off x="2623671" y="2904137"/>
              <a:ext cx="186249" cy="231280"/>
            </a:xfrm>
            <a:prstGeom prst="rect">
              <a:avLst/>
            </a:prstGeom>
            <a:solidFill>
              <a:sysClr val="window" lastClr="FFFFFF">
                <a:lumMod val="75000"/>
              </a:sysClr>
            </a:solidFill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algn="ctr" defTabSz="457200"/>
              <a:endParaRPr lang="en-US" sz="600" b="1" kern="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1" name="Rectangle 90"/>
            <p:cNvSpPr/>
            <p:nvPr/>
          </p:nvSpPr>
          <p:spPr>
            <a:xfrm>
              <a:off x="2809920" y="2672857"/>
              <a:ext cx="186249" cy="231280"/>
            </a:xfrm>
            <a:prstGeom prst="rect">
              <a:avLst/>
            </a:prstGeom>
            <a:solidFill>
              <a:srgbClr val="FF0000">
                <a:alpha val="50000"/>
              </a:srgbClr>
            </a:solidFill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63</a:t>
              </a:r>
            </a:p>
            <a:p>
              <a:pPr algn="ctr" defTabSz="457200"/>
              <a:r>
                <a:rPr lang="en-US" sz="600" b="1" kern="0" dirty="0" err="1">
                  <a:solidFill>
                    <a:prstClr val="black"/>
                  </a:solidFill>
                  <a:latin typeface="Calibri" panose="020F0502020204030204"/>
                </a:rPr>
                <a:t>Eu</a:t>
              </a:r>
              <a:endParaRPr lang="en-US" sz="600" b="1" kern="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2" name="Rectangle 91"/>
            <p:cNvSpPr/>
            <p:nvPr/>
          </p:nvSpPr>
          <p:spPr>
            <a:xfrm>
              <a:off x="2809920" y="2904137"/>
              <a:ext cx="186249" cy="231280"/>
            </a:xfrm>
            <a:prstGeom prst="rect">
              <a:avLst/>
            </a:prstGeom>
            <a:solidFill>
              <a:sysClr val="window" lastClr="FFFFFF">
                <a:lumMod val="75000"/>
              </a:sysClr>
            </a:solidFill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algn="ctr" defTabSz="457200"/>
              <a:endParaRPr lang="en-US" sz="600" b="1" kern="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3" name="Rectangle 92"/>
            <p:cNvSpPr/>
            <p:nvPr/>
          </p:nvSpPr>
          <p:spPr>
            <a:xfrm>
              <a:off x="2996168" y="2672857"/>
              <a:ext cx="186249" cy="231280"/>
            </a:xfrm>
            <a:prstGeom prst="rect">
              <a:avLst/>
            </a:prstGeom>
            <a:solidFill>
              <a:srgbClr val="ED7D31">
                <a:alpha val="50000"/>
              </a:srgbClr>
            </a:solidFill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64</a:t>
              </a:r>
            </a:p>
            <a:p>
              <a:pPr algn="ctr" defTabSz="457200"/>
              <a:r>
                <a:rPr lang="en-US" sz="600" b="1" kern="0" dirty="0" err="1">
                  <a:solidFill>
                    <a:prstClr val="black"/>
                  </a:solidFill>
                  <a:latin typeface="Calibri" panose="020F0502020204030204"/>
                </a:rPr>
                <a:t>Gd</a:t>
              </a:r>
              <a:endParaRPr lang="en-US" sz="600" b="1" kern="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4" name="Rectangle 93"/>
            <p:cNvSpPr/>
            <p:nvPr/>
          </p:nvSpPr>
          <p:spPr>
            <a:xfrm>
              <a:off x="2996168" y="2904137"/>
              <a:ext cx="186249" cy="231280"/>
            </a:xfrm>
            <a:prstGeom prst="rect">
              <a:avLst/>
            </a:prstGeom>
            <a:solidFill>
              <a:sysClr val="window" lastClr="FFFFFF">
                <a:lumMod val="75000"/>
              </a:sysClr>
            </a:solidFill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algn="ctr" defTabSz="457200"/>
              <a:endParaRPr lang="en-US" sz="600" b="1" kern="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5" name="Rectangle 94"/>
            <p:cNvSpPr/>
            <p:nvPr/>
          </p:nvSpPr>
          <p:spPr>
            <a:xfrm>
              <a:off x="3182417" y="2672857"/>
              <a:ext cx="186249" cy="231280"/>
            </a:xfrm>
            <a:prstGeom prst="rect">
              <a:avLst/>
            </a:prstGeom>
            <a:solidFill>
              <a:srgbClr val="FF0000">
                <a:alpha val="49804"/>
              </a:srgbClr>
            </a:solidFill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65</a:t>
              </a:r>
            </a:p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Tb</a:t>
              </a:r>
              <a:endParaRPr lang="en-US" sz="600" b="1" kern="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6" name="Rectangle 95"/>
            <p:cNvSpPr/>
            <p:nvPr/>
          </p:nvSpPr>
          <p:spPr>
            <a:xfrm>
              <a:off x="3182417" y="2904137"/>
              <a:ext cx="186249" cy="231280"/>
            </a:xfrm>
            <a:prstGeom prst="rect">
              <a:avLst/>
            </a:prstGeom>
            <a:solidFill>
              <a:sysClr val="window" lastClr="FFFFFF">
                <a:lumMod val="75000"/>
              </a:sysClr>
            </a:solidFill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algn="ctr" defTabSz="457200"/>
              <a:endParaRPr lang="en-US" sz="600" b="1" kern="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7" name="Rectangle 96"/>
            <p:cNvSpPr/>
            <p:nvPr/>
          </p:nvSpPr>
          <p:spPr>
            <a:xfrm>
              <a:off x="3368665" y="2672857"/>
              <a:ext cx="186249" cy="231280"/>
            </a:xfrm>
            <a:prstGeom prst="rect">
              <a:avLst/>
            </a:prstGeom>
            <a:solidFill>
              <a:srgbClr val="ED7D31">
                <a:alpha val="50000"/>
              </a:srgbClr>
            </a:solidFill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66</a:t>
              </a:r>
            </a:p>
            <a:p>
              <a:pPr algn="ctr" defTabSz="457200"/>
              <a:r>
                <a:rPr lang="en-US" sz="600" b="1" kern="0" dirty="0" err="1">
                  <a:solidFill>
                    <a:prstClr val="black"/>
                  </a:solidFill>
                  <a:latin typeface="Calibri" panose="020F0502020204030204"/>
                </a:rPr>
                <a:t>Dy</a:t>
              </a:r>
              <a:endParaRPr lang="en-US" sz="600" b="1" kern="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8" name="Rectangle 97"/>
            <p:cNvSpPr/>
            <p:nvPr/>
          </p:nvSpPr>
          <p:spPr>
            <a:xfrm>
              <a:off x="3368665" y="2904137"/>
              <a:ext cx="186249" cy="231280"/>
            </a:xfrm>
            <a:prstGeom prst="rect">
              <a:avLst/>
            </a:prstGeom>
            <a:solidFill>
              <a:sysClr val="window" lastClr="FFFFFF">
                <a:lumMod val="75000"/>
              </a:sysClr>
            </a:solidFill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algn="ctr" defTabSz="457200"/>
              <a:endParaRPr lang="en-US" sz="600" b="1" kern="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9" name="Rectangle 98"/>
            <p:cNvSpPr/>
            <p:nvPr/>
          </p:nvSpPr>
          <p:spPr>
            <a:xfrm>
              <a:off x="3554914" y="2672857"/>
              <a:ext cx="186249" cy="231280"/>
            </a:xfrm>
            <a:prstGeom prst="rect">
              <a:avLst/>
            </a:prstGeom>
            <a:solidFill>
              <a:srgbClr val="ED7D31">
                <a:alpha val="50000"/>
              </a:srgbClr>
            </a:solidFill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67</a:t>
              </a:r>
            </a:p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Ho</a:t>
              </a:r>
              <a:endParaRPr lang="en-US" sz="600" b="1" kern="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3554914" y="2904137"/>
              <a:ext cx="186249" cy="231280"/>
            </a:xfrm>
            <a:prstGeom prst="rect">
              <a:avLst/>
            </a:prstGeom>
            <a:solidFill>
              <a:sysClr val="window" lastClr="FFFFFF">
                <a:lumMod val="75000"/>
              </a:sysClr>
            </a:solidFill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algn="ctr" defTabSz="457200"/>
              <a:endParaRPr lang="en-US" sz="600" b="1" kern="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3741162" y="2672857"/>
              <a:ext cx="186249" cy="231280"/>
            </a:xfrm>
            <a:prstGeom prst="rect">
              <a:avLst/>
            </a:prstGeom>
            <a:solidFill>
              <a:srgbClr val="ED7D31">
                <a:alpha val="50000"/>
              </a:srgbClr>
            </a:solidFill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68</a:t>
              </a:r>
            </a:p>
            <a:p>
              <a:pPr algn="ctr" defTabSz="457200"/>
              <a:r>
                <a:rPr lang="en-US" sz="600" b="1" kern="0" dirty="0" err="1">
                  <a:solidFill>
                    <a:prstClr val="black"/>
                  </a:solidFill>
                  <a:latin typeface="Calibri" panose="020F0502020204030204"/>
                </a:rPr>
                <a:t>Er</a:t>
              </a:r>
              <a:endParaRPr lang="en-US" sz="600" b="1" kern="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3741162" y="2904137"/>
              <a:ext cx="186249" cy="231280"/>
            </a:xfrm>
            <a:prstGeom prst="rect">
              <a:avLst/>
            </a:prstGeom>
            <a:solidFill>
              <a:sysClr val="window" lastClr="FFFFFF">
                <a:lumMod val="75000"/>
              </a:sysClr>
            </a:solidFill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algn="ctr" defTabSz="457200"/>
              <a:endParaRPr lang="en-US" sz="600" b="1" kern="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3927411" y="2672857"/>
              <a:ext cx="186249" cy="231280"/>
            </a:xfrm>
            <a:prstGeom prst="rect">
              <a:avLst/>
            </a:prstGeom>
            <a:solidFill>
              <a:srgbClr val="ED7D31">
                <a:alpha val="50000"/>
              </a:srgbClr>
            </a:solidFill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69</a:t>
              </a:r>
            </a:p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Tm</a:t>
              </a:r>
              <a:endParaRPr lang="en-US" sz="600" b="1" kern="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3927411" y="2904137"/>
              <a:ext cx="186249" cy="231280"/>
            </a:xfrm>
            <a:prstGeom prst="rect">
              <a:avLst/>
            </a:prstGeom>
            <a:solidFill>
              <a:sysClr val="window" lastClr="FFFFFF">
                <a:lumMod val="75000"/>
              </a:sysClr>
            </a:solidFill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algn="ctr" defTabSz="457200"/>
              <a:endParaRPr lang="en-US" sz="600" b="1" kern="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4113659" y="2672857"/>
              <a:ext cx="186249" cy="231280"/>
            </a:xfrm>
            <a:prstGeom prst="rect">
              <a:avLst/>
            </a:prstGeom>
            <a:solidFill>
              <a:srgbClr val="FF0000">
                <a:alpha val="49804"/>
              </a:srgbClr>
            </a:solidFill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70</a:t>
              </a:r>
            </a:p>
            <a:p>
              <a:pPr algn="ctr" defTabSz="457200"/>
              <a:r>
                <a:rPr lang="en-US" sz="600" b="1" kern="0" dirty="0" err="1">
                  <a:solidFill>
                    <a:prstClr val="black"/>
                  </a:solidFill>
                  <a:latin typeface="Calibri" panose="020F0502020204030204"/>
                </a:rPr>
                <a:t>Yb</a:t>
              </a:r>
              <a:endParaRPr lang="en-US" sz="600" b="1" kern="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4113659" y="2904137"/>
              <a:ext cx="186249" cy="231280"/>
            </a:xfrm>
            <a:prstGeom prst="rect">
              <a:avLst/>
            </a:prstGeom>
            <a:solidFill>
              <a:sysClr val="window" lastClr="FFFFFF">
                <a:lumMod val="75000"/>
              </a:sysClr>
            </a:solidFill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algn="ctr" defTabSz="457200"/>
              <a:endParaRPr lang="en-US" sz="600" b="1" kern="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4299908" y="2672857"/>
              <a:ext cx="186249" cy="231280"/>
            </a:xfrm>
            <a:prstGeom prst="rect">
              <a:avLst/>
            </a:prstGeom>
            <a:solidFill>
              <a:srgbClr val="FF0000">
                <a:alpha val="49804"/>
              </a:srgbClr>
            </a:solidFill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71</a:t>
              </a:r>
            </a:p>
            <a:p>
              <a:pPr algn="ctr" defTabSz="457200"/>
              <a:r>
                <a:rPr lang="en-US" sz="600" b="1" kern="0" dirty="0">
                  <a:solidFill>
                    <a:prstClr val="black"/>
                  </a:solidFill>
                  <a:latin typeface="Calibri" panose="020F0502020204030204"/>
                </a:rPr>
                <a:t>Lu</a:t>
              </a:r>
              <a:endParaRPr lang="en-US" sz="600" b="1" kern="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4299908" y="2904137"/>
              <a:ext cx="186249" cy="231280"/>
            </a:xfrm>
            <a:prstGeom prst="rect">
              <a:avLst/>
            </a:prstGeom>
            <a:solidFill>
              <a:sysClr val="window" lastClr="FFFFFF">
                <a:lumMod val="75000"/>
              </a:sysClr>
            </a:solidFill>
            <a:ln w="95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algn="ctr" defTabSz="457200"/>
              <a:endParaRPr lang="en-US" sz="600" b="1" kern="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grpSp>
          <p:nvGrpSpPr>
            <p:cNvPr id="109" name="Group 108"/>
            <p:cNvGrpSpPr/>
            <p:nvPr/>
          </p:nvGrpSpPr>
          <p:grpSpPr>
            <a:xfrm>
              <a:off x="4778892" y="1275662"/>
              <a:ext cx="743276" cy="1246242"/>
              <a:chOff x="19695379" y="20590536"/>
              <a:chExt cx="2973102" cy="4984966"/>
            </a:xfrm>
          </p:grpSpPr>
          <p:sp>
            <p:nvSpPr>
              <p:cNvPr id="111" name="Rectangle 110"/>
              <p:cNvSpPr/>
              <p:nvPr/>
            </p:nvSpPr>
            <p:spPr>
              <a:xfrm>
                <a:off x="19695379" y="20590536"/>
                <a:ext cx="2973102" cy="712162"/>
              </a:xfrm>
              <a:prstGeom prst="rect">
                <a:avLst/>
              </a:prstGeom>
              <a:solidFill>
                <a:srgbClr val="FA0000">
                  <a:alpha val="50196"/>
                </a:srgbClr>
              </a:solidFill>
              <a:ln w="952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lIns="0" rIns="0" rtlCol="0" anchor="ctr"/>
              <a:lstStyle/>
              <a:p>
                <a:pPr algn="ctr" defTabSz="457200"/>
                <a:r>
                  <a:rPr lang="en-US" sz="800" kern="0" dirty="0">
                    <a:solidFill>
                      <a:prstClr val="black"/>
                    </a:solidFill>
                    <a:latin typeface="Calibri" panose="020F0502020204030204"/>
                  </a:rPr>
                  <a:t>&lt; 1 </a:t>
                </a:r>
                <a:r>
                  <a:rPr lang="en-US" sz="800" kern="0" dirty="0" err="1">
                    <a:solidFill>
                      <a:prstClr val="black"/>
                    </a:solidFill>
                    <a:latin typeface="Calibri" panose="020F0502020204030204"/>
                  </a:rPr>
                  <a:t>ppt</a:t>
                </a:r>
                <a:r>
                  <a:rPr lang="en-US" sz="800" kern="0" dirty="0">
                    <a:solidFill>
                      <a:prstClr val="black"/>
                    </a:solidFill>
                    <a:latin typeface="Calibri" panose="020F0502020204030204"/>
                  </a:rPr>
                  <a:t> ng/L</a:t>
                </a:r>
                <a:endParaRPr lang="en-US" sz="800" kern="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12" name="Rectangle 111"/>
              <p:cNvSpPr/>
              <p:nvPr/>
            </p:nvSpPr>
            <p:spPr>
              <a:xfrm>
                <a:off x="19695379" y="21303862"/>
                <a:ext cx="2973102" cy="712162"/>
              </a:xfrm>
              <a:prstGeom prst="rect">
                <a:avLst/>
              </a:prstGeom>
              <a:solidFill>
                <a:srgbClr val="ED7D31">
                  <a:alpha val="50000"/>
                </a:srgbClr>
              </a:solidFill>
              <a:ln w="952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lIns="0" rIns="0" rtlCol="0" anchor="ctr"/>
              <a:lstStyle/>
              <a:p>
                <a:pPr algn="ctr" defTabSz="457200"/>
                <a:r>
                  <a:rPr lang="en-US" sz="800" kern="0" dirty="0">
                    <a:solidFill>
                      <a:prstClr val="black"/>
                    </a:solidFill>
                    <a:latin typeface="Calibri" panose="020F0502020204030204"/>
                  </a:rPr>
                  <a:t>1-10 </a:t>
                </a:r>
                <a:r>
                  <a:rPr lang="en-US" sz="800" kern="0" dirty="0" err="1">
                    <a:solidFill>
                      <a:prstClr val="black"/>
                    </a:solidFill>
                    <a:latin typeface="Calibri" panose="020F0502020204030204"/>
                  </a:rPr>
                  <a:t>ppt</a:t>
                </a:r>
                <a:r>
                  <a:rPr lang="en-US" sz="800" kern="0" dirty="0">
                    <a:solidFill>
                      <a:prstClr val="black"/>
                    </a:solidFill>
                    <a:latin typeface="Calibri" panose="020F0502020204030204"/>
                  </a:rPr>
                  <a:t> ng/L</a:t>
                </a:r>
                <a:endParaRPr lang="en-US" sz="800" kern="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13" name="Rectangle 112"/>
              <p:cNvSpPr/>
              <p:nvPr/>
            </p:nvSpPr>
            <p:spPr>
              <a:xfrm>
                <a:off x="19695379" y="22014802"/>
                <a:ext cx="2973102" cy="712162"/>
              </a:xfrm>
              <a:prstGeom prst="rect">
                <a:avLst/>
              </a:prstGeom>
              <a:solidFill>
                <a:srgbClr val="F0FE00">
                  <a:alpha val="50000"/>
                </a:srgbClr>
              </a:solidFill>
              <a:ln w="952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lIns="0" rIns="0" rtlCol="0" anchor="ctr"/>
              <a:lstStyle/>
              <a:p>
                <a:pPr algn="ctr" defTabSz="457200"/>
                <a:r>
                  <a:rPr lang="en-US" sz="800" kern="0" dirty="0">
                    <a:solidFill>
                      <a:prstClr val="black"/>
                    </a:solidFill>
                    <a:latin typeface="Calibri" panose="020F0502020204030204"/>
                  </a:rPr>
                  <a:t>10-100 </a:t>
                </a:r>
                <a:r>
                  <a:rPr lang="en-US" sz="800" kern="0" dirty="0" err="1">
                    <a:solidFill>
                      <a:prstClr val="black"/>
                    </a:solidFill>
                    <a:latin typeface="Calibri" panose="020F0502020204030204"/>
                  </a:rPr>
                  <a:t>ppt</a:t>
                </a:r>
                <a:r>
                  <a:rPr lang="en-US" sz="800" kern="0" dirty="0">
                    <a:solidFill>
                      <a:prstClr val="black"/>
                    </a:solidFill>
                    <a:latin typeface="Calibri" panose="020F0502020204030204"/>
                  </a:rPr>
                  <a:t> ng/L</a:t>
                </a:r>
                <a:endParaRPr lang="en-US" sz="800" kern="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14" name="Rectangle 113"/>
              <p:cNvSpPr/>
              <p:nvPr/>
            </p:nvSpPr>
            <p:spPr>
              <a:xfrm>
                <a:off x="19695379" y="22725742"/>
                <a:ext cx="2973102" cy="712162"/>
              </a:xfrm>
              <a:prstGeom prst="rect">
                <a:avLst/>
              </a:prstGeom>
              <a:solidFill>
                <a:srgbClr val="70AD47">
                  <a:alpha val="50000"/>
                </a:srgbClr>
              </a:solidFill>
              <a:ln w="952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lIns="0" rIns="0" rtlCol="0" anchor="ctr"/>
              <a:lstStyle/>
              <a:p>
                <a:pPr algn="ctr" defTabSz="457200"/>
                <a:r>
                  <a:rPr lang="en-US" sz="800" kern="0" dirty="0">
                    <a:solidFill>
                      <a:prstClr val="black"/>
                    </a:solidFill>
                    <a:latin typeface="Calibri" panose="020F0502020204030204"/>
                  </a:rPr>
                  <a:t>0.1-1 ppb </a:t>
                </a:r>
                <a:r>
                  <a:rPr lang="en-US" sz="800" kern="0" dirty="0">
                    <a:solidFill>
                      <a:prstClr val="black"/>
                    </a:solidFill>
                    <a:latin typeface="Symbol" panose="05050102010706020507" pitchFamily="18" charset="2"/>
                  </a:rPr>
                  <a:t>m</a:t>
                </a:r>
                <a:r>
                  <a:rPr lang="en-US" sz="800" kern="0" dirty="0">
                    <a:solidFill>
                      <a:prstClr val="black"/>
                    </a:solidFill>
                    <a:latin typeface="Calibri" panose="020F0502020204030204"/>
                  </a:rPr>
                  <a:t>g/L</a:t>
                </a:r>
                <a:endParaRPr lang="en-US" sz="800" kern="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15" name="Rectangle 114"/>
              <p:cNvSpPr/>
              <p:nvPr/>
            </p:nvSpPr>
            <p:spPr>
              <a:xfrm>
                <a:off x="19695379" y="23439064"/>
                <a:ext cx="2973102" cy="712162"/>
              </a:xfrm>
              <a:prstGeom prst="rect">
                <a:avLst/>
              </a:prstGeom>
              <a:solidFill>
                <a:srgbClr val="4F85FF">
                  <a:alpha val="50000"/>
                </a:srgbClr>
              </a:solidFill>
              <a:ln w="952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lIns="0" rIns="0" rtlCol="0" anchor="ctr"/>
              <a:lstStyle/>
              <a:p>
                <a:pPr algn="ctr" defTabSz="457200"/>
                <a:r>
                  <a:rPr lang="en-US" sz="800" kern="0" dirty="0">
                    <a:solidFill>
                      <a:prstClr val="black"/>
                    </a:solidFill>
                    <a:latin typeface="Calibri" panose="020F0502020204030204"/>
                  </a:rPr>
                  <a:t>1-10 ppb </a:t>
                </a:r>
                <a:r>
                  <a:rPr lang="en-US" sz="800" kern="0" dirty="0">
                    <a:solidFill>
                      <a:prstClr val="black"/>
                    </a:solidFill>
                    <a:latin typeface="Symbol" panose="05050102010706020507" pitchFamily="18" charset="2"/>
                  </a:rPr>
                  <a:t>m</a:t>
                </a:r>
                <a:r>
                  <a:rPr lang="en-US" sz="800" kern="0" dirty="0">
                    <a:solidFill>
                      <a:prstClr val="black"/>
                    </a:solidFill>
                    <a:latin typeface="Calibri" panose="020F0502020204030204"/>
                  </a:rPr>
                  <a:t>g/L</a:t>
                </a:r>
                <a:endParaRPr lang="en-US" sz="800" kern="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16" name="Rectangle 115"/>
              <p:cNvSpPr/>
              <p:nvPr/>
            </p:nvSpPr>
            <p:spPr>
              <a:xfrm>
                <a:off x="19695379" y="24151175"/>
                <a:ext cx="2973102" cy="712162"/>
              </a:xfrm>
              <a:prstGeom prst="rect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lIns="0" rIns="0" rtlCol="0" anchor="ctr"/>
              <a:lstStyle/>
              <a:p>
                <a:pPr algn="ctr" defTabSz="457200"/>
                <a:r>
                  <a:rPr lang="en-US" sz="800" kern="0" dirty="0">
                    <a:solidFill>
                      <a:prstClr val="black"/>
                    </a:solidFill>
                    <a:latin typeface="Calibri" panose="020F0502020204030204"/>
                  </a:rPr>
                  <a:t>n</a:t>
                </a:r>
                <a:r>
                  <a:rPr lang="en-US" sz="800" kern="0" dirty="0">
                    <a:solidFill>
                      <a:prstClr val="black"/>
                    </a:solidFill>
                    <a:latin typeface="Calibri" panose="020F0502020204030204"/>
                  </a:rPr>
                  <a:t>ot determined</a:t>
                </a:r>
                <a:endParaRPr lang="en-US" sz="800" kern="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17" name="Rectangle 116"/>
              <p:cNvSpPr/>
              <p:nvPr/>
            </p:nvSpPr>
            <p:spPr>
              <a:xfrm>
                <a:off x="19695379" y="24863340"/>
                <a:ext cx="2973102" cy="712162"/>
              </a:xfrm>
              <a:prstGeom prst="rect">
                <a:avLst/>
              </a:prstGeom>
              <a:solidFill>
                <a:sysClr val="window" lastClr="FFFFFF">
                  <a:lumMod val="75000"/>
                </a:sysClr>
              </a:solidFill>
              <a:ln w="952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lIns="0" rIns="0" rtlCol="0" anchor="ctr"/>
              <a:lstStyle/>
              <a:p>
                <a:pPr algn="ctr" defTabSz="457200"/>
                <a:r>
                  <a:rPr lang="en-US" sz="800" kern="0" dirty="0">
                    <a:solidFill>
                      <a:prstClr val="black"/>
                    </a:solidFill>
                    <a:latin typeface="Calibri" panose="020F0502020204030204"/>
                  </a:rPr>
                  <a:t>n</a:t>
                </a:r>
                <a:r>
                  <a:rPr lang="en-US" sz="800" kern="0" dirty="0">
                    <a:solidFill>
                      <a:prstClr val="black"/>
                    </a:solidFill>
                    <a:latin typeface="Calibri" panose="020F0502020204030204"/>
                  </a:rPr>
                  <a:t>ot feasible</a:t>
                </a:r>
                <a:endParaRPr lang="en-US" sz="800" kern="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p:grpSp>
        <p:sp>
          <p:nvSpPr>
            <p:cNvPr id="110" name="TextBox 109"/>
            <p:cNvSpPr txBox="1"/>
            <p:nvPr/>
          </p:nvSpPr>
          <p:spPr>
            <a:xfrm>
              <a:off x="1702018" y="914888"/>
              <a:ext cx="265189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457200"/>
              <a:r>
                <a:rPr lang="en-US" sz="2400" kern="0" dirty="0">
                  <a:solidFill>
                    <a:srgbClr val="5B9BD5">
                      <a:alpha val="55000"/>
                    </a:srgbClr>
                  </a:solidFill>
                </a:rPr>
                <a:t>DETECTION LIMITS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027148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</TotalTime>
  <Words>172</Words>
  <Application>Microsoft Office PowerPoint</Application>
  <PresentationFormat>On-screen Show (4:3)</PresentationFormat>
  <Paragraphs>158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Symbol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Pierce, David</dc:creator>
  <cp:lastModifiedBy>Pierce, David</cp:lastModifiedBy>
  <cp:revision>4</cp:revision>
  <cp:lastPrinted>2018-02-07T20:14:47Z</cp:lastPrinted>
  <dcterms:created xsi:type="dcterms:W3CDTF">2018-02-07T19:43:11Z</dcterms:created>
  <dcterms:modified xsi:type="dcterms:W3CDTF">2018-02-07T20:28:01Z</dcterms:modified>
</cp:coreProperties>
</file>